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3" r:id="rId2"/>
    <p:sldId id="256" r:id="rId3"/>
    <p:sldId id="257" r:id="rId4"/>
    <p:sldId id="259" r:id="rId5"/>
    <p:sldId id="261" r:id="rId6"/>
    <p:sldId id="262" r:id="rId7"/>
    <p:sldId id="264" r:id="rId8"/>
    <p:sldId id="260" r:id="rId9"/>
    <p:sldId id="269" r:id="rId10"/>
    <p:sldId id="265" r:id="rId11"/>
    <p:sldId id="271" r:id="rId12"/>
    <p:sldId id="266" r:id="rId13"/>
    <p:sldId id="270" r:id="rId14"/>
    <p:sldId id="267" r:id="rId15"/>
    <p:sldId id="25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31"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69A1B06-1418-492A-8300-FC3C793D9051}"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9A1B06-1418-492A-8300-FC3C793D9051}"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69A1B06-1418-492A-8300-FC3C793D9051}"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9A1B06-1418-492A-8300-FC3C793D90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147A07D-2C76-4A04-BE45-B579CEE4FCF1}" type="datetimeFigureOut">
              <a:rPr lang="en-US" smtClean="0"/>
              <a:t>11/04/2015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9A1B06-1418-492A-8300-FC3C793D9051}"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147A07D-2C76-4A04-BE45-B579CEE4FCF1}" type="datetimeFigureOut">
              <a:rPr lang="en-US" smtClean="0"/>
              <a:t>11/04/2015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69A1B06-1418-492A-8300-FC3C793D9051}"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3148" y="152400"/>
            <a:ext cx="8095488" cy="1143000"/>
          </a:xfrm>
        </p:spPr>
        <p:txBody>
          <a:bodyPr>
            <a:normAutofit fontScale="90000"/>
          </a:bodyPr>
          <a:lstStyle/>
          <a:p>
            <a:r>
              <a:rPr lang="en-US" dirty="0" smtClean="0"/>
              <a:t>Warm-Up:  What does this tell us about meat factories during this era?</a:t>
            </a:r>
            <a:endParaRPr lang="en-US" dirty="0"/>
          </a:p>
        </p:txBody>
      </p:sp>
      <p:sp>
        <p:nvSpPr>
          <p:cNvPr id="3" name="Content Placeholder 2"/>
          <p:cNvSpPr>
            <a:spLocks noGrp="1"/>
          </p:cNvSpPr>
          <p:nvPr>
            <p:ph idx="1"/>
          </p:nvPr>
        </p:nvSpPr>
        <p:spPr>
          <a:xfrm>
            <a:off x="1066800" y="1447800"/>
            <a:ext cx="7866888" cy="5257800"/>
          </a:xfrm>
        </p:spPr>
        <p:txBody>
          <a:bodyPr>
            <a:normAutofit fontScale="77500" lnSpcReduction="20000"/>
          </a:bodyPr>
          <a:lstStyle/>
          <a:p>
            <a:r>
              <a:rPr lang="en-US" dirty="0"/>
              <a:t>"All day long the blazing midsummer sun beat down upon that square mile of abominations: upon tens of thousands of cattle crowded into pens whose wooden floors stank and steamed contagion; upon bare, blistering, cinder-strewn railroad tracks and huge blocks of dingy meat factories, whose labyrinthine passages defied a breath of fresh air to penetrate them; and there are not merely rivers of hot blood and carloads of moist flesh, and rendering-vats and soup cauldrons, glue-factories and fertilizer tanks, that smelt like the craters of hell-there are also tons of garbage festering in the sun, and the greasy laundry of the workers hung out to dry and dining rooms littered with food black with flies, and toilet rooms that are open sewers</a:t>
            </a:r>
            <a:r>
              <a:rPr lang="en-US" dirty="0" smtClean="0"/>
              <a:t>.“</a:t>
            </a:r>
          </a:p>
          <a:p>
            <a:pPr marL="82296" indent="0">
              <a:buNone/>
            </a:pPr>
            <a:r>
              <a:rPr lang="en-US" dirty="0"/>
              <a:t/>
            </a:r>
            <a:br>
              <a:rPr lang="en-US" dirty="0"/>
            </a:br>
            <a:r>
              <a:rPr lang="en-US" dirty="0"/>
              <a:t>- </a:t>
            </a:r>
            <a:r>
              <a:rPr lang="en-US" i="1" dirty="0"/>
              <a:t>The Jungle</a:t>
            </a:r>
            <a:r>
              <a:rPr lang="en-US" dirty="0"/>
              <a:t>, </a:t>
            </a:r>
            <a:r>
              <a:rPr lang="en-US" i="1" dirty="0"/>
              <a:t>The Jungle</a:t>
            </a:r>
            <a:r>
              <a:rPr lang="en-US" dirty="0"/>
              <a:t>, Ch. 26</a:t>
            </a:r>
          </a:p>
        </p:txBody>
      </p:sp>
    </p:spTree>
    <p:extLst>
      <p:ext uri="{BB962C8B-B14F-4D97-AF65-F5344CB8AC3E}">
        <p14:creationId xmlns:p14="http://schemas.microsoft.com/office/powerpoint/2010/main" val="1664864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about the Panama Canal?</a:t>
            </a:r>
            <a:endParaRPr lang="en-US" dirty="0"/>
          </a:p>
        </p:txBody>
      </p:sp>
      <p:sp>
        <p:nvSpPr>
          <p:cNvPr id="4" name="Content Placeholder 3"/>
          <p:cNvSpPr>
            <a:spLocks noGrp="1"/>
          </p:cNvSpPr>
          <p:nvPr>
            <p:ph sz="half" idx="2"/>
          </p:nvPr>
        </p:nvSpPr>
        <p:spPr>
          <a:xfrm>
            <a:off x="4674690" y="1524000"/>
            <a:ext cx="4258998" cy="5105400"/>
          </a:xfrm>
        </p:spPr>
        <p:txBody>
          <a:bodyPr>
            <a:normAutofit lnSpcReduction="10000"/>
          </a:bodyPr>
          <a:lstStyle/>
          <a:p>
            <a:r>
              <a:rPr lang="en-US" dirty="0" smtClean="0"/>
              <a:t>TR knew Panama Canal could greatly aid US economy</a:t>
            </a:r>
          </a:p>
          <a:p>
            <a:endParaRPr lang="en-US" dirty="0" smtClean="0"/>
          </a:p>
          <a:p>
            <a:r>
              <a:rPr lang="en-US" dirty="0" smtClean="0"/>
              <a:t>US supports Panamanian Independence</a:t>
            </a:r>
          </a:p>
          <a:p>
            <a:endParaRPr lang="en-US" dirty="0" smtClean="0"/>
          </a:p>
          <a:p>
            <a:r>
              <a:rPr lang="en-US" dirty="0" smtClean="0"/>
              <a:t>Panama lets US build Canal and control region</a:t>
            </a:r>
          </a:p>
          <a:p>
            <a:endParaRPr lang="en-US" dirty="0" smtClean="0"/>
          </a:p>
          <a:p>
            <a:r>
              <a:rPr lang="en-US" dirty="0" smtClean="0"/>
              <a:t>Lots of disease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5127966"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0030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1000"/>
                                        <p:tgtEl>
                                          <p:spTgt spid="4">
                                            <p:txEl>
                                              <p:pRg st="6" end="6"/>
                                            </p:txEl>
                                          </p:spTgt>
                                        </p:tgtEl>
                                      </p:cBhvr>
                                    </p:animEffect>
                                    <p:anim calcmode="lin" valueType="num">
                                      <p:cBhvr>
                                        <p:cTn id="2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Group Activity</a:t>
            </a:r>
            <a:endParaRPr lang="en-US" dirty="0"/>
          </a:p>
        </p:txBody>
      </p:sp>
      <p:sp>
        <p:nvSpPr>
          <p:cNvPr id="5" name="Content Placeholder 4"/>
          <p:cNvSpPr>
            <a:spLocks noGrp="1"/>
          </p:cNvSpPr>
          <p:nvPr>
            <p:ph idx="1"/>
          </p:nvPr>
        </p:nvSpPr>
        <p:spPr>
          <a:xfrm>
            <a:off x="1408312" y="1295400"/>
            <a:ext cx="7498080" cy="4800600"/>
          </a:xfrm>
        </p:spPr>
        <p:txBody>
          <a:bodyPr/>
          <a:lstStyle/>
          <a:p>
            <a:endParaRPr lang="en-US" dirty="0" smtClean="0"/>
          </a:p>
          <a:p>
            <a:r>
              <a:rPr lang="en-US" dirty="0" smtClean="0"/>
              <a:t>Analyze the 2 photographs that follow</a:t>
            </a:r>
          </a:p>
          <a:p>
            <a:endParaRPr lang="en-US" dirty="0"/>
          </a:p>
          <a:p>
            <a:r>
              <a:rPr lang="en-US" dirty="0" smtClean="0"/>
              <a:t>What do they tell us about the Panama Canal?</a:t>
            </a:r>
          </a:p>
          <a:p>
            <a:endParaRPr lang="en-US" dirty="0"/>
          </a:p>
          <a:p>
            <a:r>
              <a:rPr lang="en-US" dirty="0" smtClean="0"/>
              <a:t>Look carefully and talk to each other?</a:t>
            </a:r>
            <a:endParaRPr lang="en-US" dirty="0"/>
          </a:p>
        </p:txBody>
      </p:sp>
    </p:spTree>
    <p:extLst>
      <p:ext uri="{BB962C8B-B14F-4D97-AF65-F5344CB8AC3E}">
        <p14:creationId xmlns:p14="http://schemas.microsoft.com/office/powerpoint/2010/main" val="3965334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042224"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9138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43050" y="-381000"/>
            <a:ext cx="6153150" cy="7620000"/>
          </a:xfrm>
          <a:prstGeom prst="rect">
            <a:avLst/>
          </a:prstGeom>
        </p:spPr>
      </p:pic>
    </p:spTree>
    <p:extLst>
      <p:ext uri="{BB962C8B-B14F-4D97-AF65-F5344CB8AC3E}">
        <p14:creationId xmlns:p14="http://schemas.microsoft.com/office/powerpoint/2010/main" val="42453309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274"/>
            <a:ext cx="8705088" cy="487362"/>
          </a:xfrm>
        </p:spPr>
        <p:txBody>
          <a:bodyPr>
            <a:noAutofit/>
          </a:bodyPr>
          <a:lstStyle/>
          <a:p>
            <a:pPr algn="ctr"/>
            <a:r>
              <a:rPr lang="en-US" sz="3600" dirty="0" smtClean="0"/>
              <a:t>Primary Source Analysis Activity: “The Jungle”</a:t>
            </a:r>
            <a:endParaRPr lang="en-US" sz="3600" dirty="0"/>
          </a:p>
        </p:txBody>
      </p:sp>
      <p:sp>
        <p:nvSpPr>
          <p:cNvPr id="3" name="Content Placeholder 2"/>
          <p:cNvSpPr>
            <a:spLocks noGrp="1"/>
          </p:cNvSpPr>
          <p:nvPr>
            <p:ph idx="1"/>
          </p:nvPr>
        </p:nvSpPr>
        <p:spPr>
          <a:xfrm>
            <a:off x="545592" y="762000"/>
            <a:ext cx="8753856" cy="6248400"/>
          </a:xfrm>
        </p:spPr>
        <p:txBody>
          <a:bodyPr>
            <a:normAutofit fontScale="92500" lnSpcReduction="20000"/>
          </a:bodyPr>
          <a:lstStyle/>
          <a:p>
            <a:r>
              <a:rPr lang="en-US" dirty="0" smtClean="0"/>
              <a:t>All Groups:</a:t>
            </a:r>
          </a:p>
          <a:p>
            <a:pPr lvl="1"/>
            <a:r>
              <a:rPr lang="en-US" dirty="0" smtClean="0"/>
              <a:t>Have someone in your group read each document out loud.</a:t>
            </a:r>
          </a:p>
          <a:p>
            <a:pPr lvl="1"/>
            <a:r>
              <a:rPr lang="en-US" dirty="0" smtClean="0"/>
              <a:t>On your paper underline / circle key ideas that give you hints as to how life / the meat packing industry was back then.</a:t>
            </a:r>
          </a:p>
          <a:p>
            <a:pPr lvl="1"/>
            <a:r>
              <a:rPr lang="en-US" dirty="0"/>
              <a:t>For each section list the ideas that can classify as examples of </a:t>
            </a:r>
            <a:r>
              <a:rPr lang="en-US" dirty="0" smtClean="0"/>
              <a:t>muckraking / is any of it more like </a:t>
            </a:r>
            <a:r>
              <a:rPr lang="en-US" smtClean="0"/>
              <a:t>yellow journalism? </a:t>
            </a:r>
            <a:endParaRPr lang="en-US" dirty="0" smtClean="0"/>
          </a:p>
          <a:p>
            <a:endParaRPr lang="en-US" dirty="0"/>
          </a:p>
          <a:p>
            <a:r>
              <a:rPr lang="en-US" dirty="0" smtClean="0"/>
              <a:t>Presenting Group (rotates from group to group):</a:t>
            </a:r>
          </a:p>
          <a:p>
            <a:pPr lvl="1"/>
            <a:r>
              <a:rPr lang="en-US" dirty="0" smtClean="0"/>
              <a:t>Go up to the board and explain how your group broke down each document</a:t>
            </a:r>
          </a:p>
          <a:p>
            <a:endParaRPr lang="en-US" dirty="0" smtClean="0"/>
          </a:p>
          <a:p>
            <a:r>
              <a:rPr lang="en-US" dirty="0" smtClean="0"/>
              <a:t>Lastly, create a list of way Progressives might try and fix the problems (think government programs)</a:t>
            </a:r>
            <a:endParaRPr lang="en-US" dirty="0"/>
          </a:p>
        </p:txBody>
      </p:sp>
    </p:spTree>
    <p:extLst>
      <p:ext uri="{BB962C8B-B14F-4D97-AF65-F5344CB8AC3E}">
        <p14:creationId xmlns:p14="http://schemas.microsoft.com/office/powerpoint/2010/main" val="389167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Questions for when you read “Taft’s Reforms” pg 172</a:t>
            </a:r>
            <a:endParaRPr lang="en-US" dirty="0"/>
          </a:p>
        </p:txBody>
      </p:sp>
      <p:sp>
        <p:nvSpPr>
          <p:cNvPr id="6" name="Content Placeholder 5"/>
          <p:cNvSpPr>
            <a:spLocks noGrp="1"/>
          </p:cNvSpPr>
          <p:nvPr>
            <p:ph idx="1"/>
          </p:nvPr>
        </p:nvSpPr>
        <p:spPr>
          <a:xfrm>
            <a:off x="1219200" y="1447800"/>
            <a:ext cx="7714488" cy="5410200"/>
          </a:xfrm>
        </p:spPr>
        <p:txBody>
          <a:bodyPr/>
          <a:lstStyle/>
          <a:p>
            <a:endParaRPr lang="en-US" smtClean="0"/>
          </a:p>
          <a:p>
            <a:r>
              <a:rPr lang="en-US" smtClean="0"/>
              <a:t>What </a:t>
            </a:r>
            <a:r>
              <a:rPr lang="en-US" dirty="0" smtClean="0"/>
              <a:t>affect did Taft’s Payne-Aldrich tariff bill have on the Republican Party?</a:t>
            </a:r>
          </a:p>
          <a:p>
            <a:endParaRPr lang="en-US" dirty="0" smtClean="0"/>
          </a:p>
          <a:p>
            <a:r>
              <a:rPr lang="en-US" dirty="0" smtClean="0"/>
              <a:t>Describe the Ballinger vs. Pinchot controversy in your own words</a:t>
            </a:r>
          </a:p>
          <a:p>
            <a:endParaRPr lang="en-US" dirty="0" smtClean="0"/>
          </a:p>
          <a:p>
            <a:r>
              <a:rPr lang="en-US" dirty="0" smtClean="0"/>
              <a:t>What were the positive effects of Taft’s presidency? Negative?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President Theodore Roosevelt</a:t>
            </a:r>
            <a:endParaRPr lang="en-US" dirty="0"/>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1295400" y="1905000"/>
            <a:ext cx="75600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45920" y="0"/>
            <a:ext cx="7498080" cy="1143000"/>
          </a:xfrm>
        </p:spPr>
        <p:txBody>
          <a:bodyPr/>
          <a:lstStyle/>
          <a:p>
            <a:r>
              <a:rPr lang="en-US" dirty="0" smtClean="0"/>
              <a:t>Who was Theodore Roosevelt?</a:t>
            </a:r>
            <a:endParaRPr lang="en-US" dirty="0"/>
          </a:p>
        </p:txBody>
      </p:sp>
      <p:sp>
        <p:nvSpPr>
          <p:cNvPr id="6" name="Content Placeholder 5"/>
          <p:cNvSpPr>
            <a:spLocks noGrp="1"/>
          </p:cNvSpPr>
          <p:nvPr>
            <p:ph sz="half" idx="2"/>
          </p:nvPr>
        </p:nvSpPr>
        <p:spPr>
          <a:xfrm>
            <a:off x="4887486" y="1066800"/>
            <a:ext cx="4104114" cy="5638800"/>
          </a:xfrm>
        </p:spPr>
        <p:txBody>
          <a:bodyPr>
            <a:normAutofit fontScale="92500" lnSpcReduction="10000"/>
          </a:bodyPr>
          <a:lstStyle/>
          <a:p>
            <a:r>
              <a:rPr lang="en-US" dirty="0" smtClean="0"/>
              <a:t>Former Rough Rider was only 42 when he became the president</a:t>
            </a:r>
          </a:p>
          <a:p>
            <a:endParaRPr lang="en-US" dirty="0" smtClean="0"/>
          </a:p>
          <a:p>
            <a:r>
              <a:rPr lang="en-US" dirty="0" smtClean="0"/>
              <a:t>Believed in </a:t>
            </a:r>
            <a:r>
              <a:rPr lang="en-US" u="sng" dirty="0" smtClean="0"/>
              <a:t>Social Darwinism </a:t>
            </a:r>
            <a:r>
              <a:rPr lang="en-US" dirty="0" smtClean="0"/>
              <a:t>– all nations are competing and only the strong will survive</a:t>
            </a:r>
          </a:p>
          <a:p>
            <a:endParaRPr lang="en-US" dirty="0"/>
          </a:p>
          <a:p>
            <a:r>
              <a:rPr lang="en-US" dirty="0" smtClean="0"/>
              <a:t>“Walk softly, but carry a big stick”</a:t>
            </a:r>
          </a:p>
          <a:p>
            <a:endParaRPr lang="en-US" dirty="0"/>
          </a:p>
          <a:p>
            <a:r>
              <a:rPr lang="en-US" dirty="0" smtClean="0"/>
              <a:t>***What does that mean?***</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400" y="914400"/>
            <a:ext cx="4735086" cy="5638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
            <a:ext cx="7498080" cy="1143000"/>
          </a:xfrm>
        </p:spPr>
        <p:txBody>
          <a:bodyPr/>
          <a:lstStyle/>
          <a:p>
            <a:r>
              <a:rPr lang="en-US" dirty="0" smtClean="0"/>
              <a:t>Roosevelt and the Trusts</a:t>
            </a:r>
            <a:endParaRPr lang="en-US" dirty="0"/>
          </a:p>
        </p:txBody>
      </p:sp>
      <p:sp>
        <p:nvSpPr>
          <p:cNvPr id="3" name="Content Placeholder 2"/>
          <p:cNvSpPr>
            <a:spLocks noGrp="1"/>
          </p:cNvSpPr>
          <p:nvPr>
            <p:ph sz="half" idx="1"/>
          </p:nvPr>
        </p:nvSpPr>
        <p:spPr>
          <a:xfrm>
            <a:off x="838200" y="1219200"/>
            <a:ext cx="4026408" cy="5638800"/>
          </a:xfrm>
        </p:spPr>
        <p:txBody>
          <a:bodyPr>
            <a:normAutofit/>
          </a:bodyPr>
          <a:lstStyle/>
          <a:p>
            <a:r>
              <a:rPr lang="en-US" dirty="0" smtClean="0"/>
              <a:t>TR thought trusts aided American power but hurt the public interest</a:t>
            </a:r>
          </a:p>
          <a:p>
            <a:endParaRPr lang="en-US" dirty="0" smtClean="0"/>
          </a:p>
          <a:p>
            <a:r>
              <a:rPr lang="en-US" dirty="0" smtClean="0"/>
              <a:t>Wanted to make sure trusts/monopolies were not abusing their power</a:t>
            </a:r>
          </a:p>
          <a:p>
            <a:endParaRPr lang="en-US" dirty="0" smtClean="0"/>
          </a:p>
          <a:p>
            <a:r>
              <a:rPr lang="en-US" dirty="0" smtClean="0"/>
              <a:t>Becomes the “trustbuster” suing for violations of </a:t>
            </a:r>
            <a:r>
              <a:rPr lang="en-US" u="sng" dirty="0" smtClean="0"/>
              <a:t>Sherman Anti-Trust Act</a:t>
            </a:r>
            <a:endParaRPr lang="en-US" u="sng" dirty="0"/>
          </a:p>
        </p:txBody>
      </p:sp>
      <p:pic>
        <p:nvPicPr>
          <p:cNvPr id="3074" name="Picture 2"/>
          <p:cNvPicPr>
            <a:picLocks noChangeAspect="1" noChangeArrowheads="1"/>
          </p:cNvPicPr>
          <p:nvPr/>
        </p:nvPicPr>
        <p:blipFill>
          <a:blip r:embed="rId2" cstate="print"/>
          <a:srcRect/>
          <a:stretch>
            <a:fillRect/>
          </a:stretch>
        </p:blipFill>
        <p:spPr bwMode="auto">
          <a:xfrm>
            <a:off x="5009581" y="838200"/>
            <a:ext cx="4171950" cy="5425440"/>
          </a:xfrm>
          <a:prstGeom prst="rect">
            <a:avLst/>
          </a:prstGeom>
          <a:noFill/>
          <a:ln w="9525">
            <a:noFill/>
            <a:miter lim="800000"/>
            <a:headEnd/>
            <a:tailEnd/>
          </a:ln>
        </p:spPr>
      </p:pic>
      <p:sp>
        <p:nvSpPr>
          <p:cNvPr id="5" name="TextBox 4"/>
          <p:cNvSpPr txBox="1"/>
          <p:nvPr/>
        </p:nvSpPr>
        <p:spPr>
          <a:xfrm>
            <a:off x="5105400" y="6324600"/>
            <a:ext cx="3962400" cy="646331"/>
          </a:xfrm>
          <a:prstGeom prst="rect">
            <a:avLst/>
          </a:prstGeom>
          <a:noFill/>
        </p:spPr>
        <p:txBody>
          <a:bodyPr wrap="square" rtlCol="0">
            <a:spAutoFit/>
          </a:bodyPr>
          <a:lstStyle/>
          <a:p>
            <a:pPr algn="ctr"/>
            <a:r>
              <a:rPr lang="en-US" dirty="0" smtClean="0"/>
              <a:t>Think-Pair-Share:  What do you see?  What does it mean?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Regulating Big Business</a:t>
            </a:r>
            <a:endParaRPr lang="en-US" dirty="0"/>
          </a:p>
        </p:txBody>
      </p:sp>
      <p:sp>
        <p:nvSpPr>
          <p:cNvPr id="4" name="Content Placeholder 3"/>
          <p:cNvSpPr>
            <a:spLocks noGrp="1"/>
          </p:cNvSpPr>
          <p:nvPr>
            <p:ph sz="half" idx="2"/>
          </p:nvPr>
        </p:nvSpPr>
        <p:spPr>
          <a:xfrm>
            <a:off x="5239512" y="1524000"/>
            <a:ext cx="3904488" cy="5334000"/>
          </a:xfrm>
        </p:spPr>
        <p:txBody>
          <a:bodyPr>
            <a:normAutofit/>
          </a:bodyPr>
          <a:lstStyle/>
          <a:p>
            <a:r>
              <a:rPr lang="en-US" dirty="0" smtClean="0"/>
              <a:t>TR encouraged the </a:t>
            </a:r>
            <a:r>
              <a:rPr lang="en-US" dirty="0" err="1" smtClean="0"/>
              <a:t>Govt</a:t>
            </a:r>
            <a:r>
              <a:rPr lang="en-US" dirty="0" smtClean="0"/>
              <a:t> to watch businesses to make sure their practices were legal</a:t>
            </a:r>
          </a:p>
          <a:p>
            <a:endParaRPr lang="en-US" dirty="0" smtClean="0"/>
          </a:p>
          <a:p>
            <a:endParaRPr lang="en-US" dirty="0" smtClean="0"/>
          </a:p>
          <a:p>
            <a:endParaRPr lang="en-US" dirty="0" smtClean="0"/>
          </a:p>
          <a:p>
            <a:r>
              <a:rPr lang="en-US" dirty="0" smtClean="0"/>
              <a:t>Some industries: meat packing, railroad medicine</a:t>
            </a:r>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381000" y="1752600"/>
            <a:ext cx="5715000" cy="4514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1)">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wheel(1)">
                                      <p:cBhvr>
                                        <p:cTn id="12"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304800" y="1219200"/>
            <a:ext cx="8520165" cy="5638800"/>
          </a:xfrm>
          <a:prstGeom prst="rect">
            <a:avLst/>
          </a:prstGeom>
          <a:noFill/>
          <a:ln w="9525">
            <a:noFill/>
            <a:miter lim="800000"/>
            <a:headEnd/>
            <a:tailEnd/>
          </a:ln>
        </p:spPr>
      </p:pic>
      <p:sp>
        <p:nvSpPr>
          <p:cNvPr id="6" name="Title 5"/>
          <p:cNvSpPr>
            <a:spLocks noGrp="1"/>
          </p:cNvSpPr>
          <p:nvPr>
            <p:ph type="title"/>
          </p:nvPr>
        </p:nvSpPr>
        <p:spPr>
          <a:xfrm>
            <a:off x="304800" y="274638"/>
            <a:ext cx="8628888" cy="1143000"/>
          </a:xfrm>
        </p:spPr>
        <p:txBody>
          <a:bodyPr>
            <a:normAutofit fontScale="90000"/>
          </a:bodyPr>
          <a:lstStyle/>
          <a:p>
            <a:r>
              <a:rPr lang="en-US" dirty="0" smtClean="0"/>
              <a:t>Think – Pair – Share:  What do you see?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1"/>
            <a:ext cx="7790688" cy="762000"/>
          </a:xfrm>
        </p:spPr>
        <p:txBody>
          <a:bodyPr>
            <a:normAutofit/>
          </a:bodyPr>
          <a:lstStyle/>
          <a:p>
            <a:r>
              <a:rPr lang="en-US" dirty="0" smtClean="0"/>
              <a:t>Turn and Talk:  What do you see?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588817"/>
            <a:ext cx="7696200" cy="6339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3088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98080" cy="1143000"/>
          </a:xfrm>
        </p:spPr>
        <p:txBody>
          <a:bodyPr/>
          <a:lstStyle/>
          <a:p>
            <a:r>
              <a:rPr lang="en-US" dirty="0" smtClean="0"/>
              <a:t>Teddy the Conservationist</a:t>
            </a:r>
            <a:endParaRPr lang="en-US" dirty="0"/>
          </a:p>
        </p:txBody>
      </p:sp>
      <p:sp>
        <p:nvSpPr>
          <p:cNvPr id="4" name="Content Placeholder 3"/>
          <p:cNvSpPr>
            <a:spLocks noGrp="1"/>
          </p:cNvSpPr>
          <p:nvPr>
            <p:ph sz="half" idx="2"/>
          </p:nvPr>
        </p:nvSpPr>
        <p:spPr>
          <a:xfrm>
            <a:off x="4953000" y="990600"/>
            <a:ext cx="3980688" cy="5867400"/>
          </a:xfrm>
        </p:spPr>
        <p:txBody>
          <a:bodyPr/>
          <a:lstStyle/>
          <a:p>
            <a:r>
              <a:rPr lang="en-US" dirty="0" smtClean="0"/>
              <a:t>Urged America to conserve its resources</a:t>
            </a:r>
          </a:p>
          <a:p>
            <a:endParaRPr lang="en-US" dirty="0" smtClean="0"/>
          </a:p>
          <a:p>
            <a:endParaRPr lang="en-US" dirty="0" smtClean="0"/>
          </a:p>
          <a:p>
            <a:r>
              <a:rPr lang="en-US" dirty="0" smtClean="0"/>
              <a:t>Wanted public land use regulated</a:t>
            </a:r>
          </a:p>
          <a:p>
            <a:endParaRPr lang="en-US" dirty="0" smtClean="0"/>
          </a:p>
          <a:p>
            <a:endParaRPr lang="en-US" dirty="0" smtClean="0"/>
          </a:p>
          <a:p>
            <a:r>
              <a:rPr lang="en-US" dirty="0" smtClean="0"/>
              <a:t>Created the National Parks system</a:t>
            </a:r>
          </a:p>
        </p:txBody>
      </p:sp>
      <p:pic>
        <p:nvPicPr>
          <p:cNvPr id="6146" name="Picture 2"/>
          <p:cNvPicPr>
            <a:picLocks noChangeAspect="1" noChangeArrowheads="1"/>
          </p:cNvPicPr>
          <p:nvPr/>
        </p:nvPicPr>
        <p:blipFill>
          <a:blip r:embed="rId2" cstate="print"/>
          <a:srcRect/>
          <a:stretch>
            <a:fillRect/>
          </a:stretch>
        </p:blipFill>
        <p:spPr bwMode="auto">
          <a:xfrm>
            <a:off x="0" y="1219200"/>
            <a:ext cx="4991100"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29640" y="641480"/>
            <a:ext cx="7924800" cy="6216520"/>
          </a:xfrm>
          <a:prstGeom prst="rect">
            <a:avLst/>
          </a:prstGeom>
        </p:spPr>
      </p:pic>
      <p:sp>
        <p:nvSpPr>
          <p:cNvPr id="2" name="Title 1"/>
          <p:cNvSpPr>
            <a:spLocks noGrp="1"/>
          </p:cNvSpPr>
          <p:nvPr>
            <p:ph type="title"/>
          </p:nvPr>
        </p:nvSpPr>
        <p:spPr>
          <a:xfrm>
            <a:off x="1143000" y="-304800"/>
            <a:ext cx="7498080" cy="1143000"/>
          </a:xfrm>
        </p:spPr>
        <p:txBody>
          <a:bodyPr/>
          <a:lstStyle/>
          <a:p>
            <a:pPr algn="ctr"/>
            <a:r>
              <a:rPr lang="en-US" dirty="0" smtClean="0"/>
              <a:t>Political Cartoon Analysis</a:t>
            </a:r>
            <a:endParaRPr lang="en-US" dirty="0"/>
          </a:p>
        </p:txBody>
      </p:sp>
    </p:spTree>
    <p:extLst>
      <p:ext uri="{BB962C8B-B14F-4D97-AF65-F5344CB8AC3E}">
        <p14:creationId xmlns:p14="http://schemas.microsoft.com/office/powerpoint/2010/main" val="39351514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964</TotalTime>
  <Words>530</Words>
  <Application>Microsoft Office PowerPoint</Application>
  <PresentationFormat>On-screen Show (4:3)</PresentationFormat>
  <Paragraphs>68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Gill Sans MT</vt:lpstr>
      <vt:lpstr>Verdana</vt:lpstr>
      <vt:lpstr>Wingdings 2</vt:lpstr>
      <vt:lpstr>Solstice</vt:lpstr>
      <vt:lpstr>Warm-Up:  What does this tell us about meat factories during this era?</vt:lpstr>
      <vt:lpstr>President Theodore Roosevelt</vt:lpstr>
      <vt:lpstr>Who was Theodore Roosevelt?</vt:lpstr>
      <vt:lpstr>Roosevelt and the Trusts</vt:lpstr>
      <vt:lpstr>Regulating Big Business</vt:lpstr>
      <vt:lpstr>Think – Pair – Share:  What do you see?</vt:lpstr>
      <vt:lpstr>Turn and Talk:  What do you see?</vt:lpstr>
      <vt:lpstr>Teddy the Conservationist</vt:lpstr>
      <vt:lpstr>Political Cartoon Analysis</vt:lpstr>
      <vt:lpstr>What about the Panama Canal?</vt:lpstr>
      <vt:lpstr>Group Activity</vt:lpstr>
      <vt:lpstr>PowerPoint Presentation</vt:lpstr>
      <vt:lpstr>PowerPoint Presentation</vt:lpstr>
      <vt:lpstr>Primary Source Analysis Activity: “The Jungle”</vt:lpstr>
      <vt:lpstr>Questions for when you read “Taft’s Reforms” pg 172</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 Theodore Roosevelt</dc:title>
  <dc:creator>mcdonaldd2</dc:creator>
  <cp:lastModifiedBy>Sacerdote, Kevin R.</cp:lastModifiedBy>
  <cp:revision>24</cp:revision>
  <dcterms:created xsi:type="dcterms:W3CDTF">2012-10-17T13:29:56Z</dcterms:created>
  <dcterms:modified xsi:type="dcterms:W3CDTF">2015-11-04T11:57:32Z</dcterms:modified>
</cp:coreProperties>
</file>